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359689129767876"/>
          <c:y val="0.13034931052287677"/>
          <c:w val="0.53585482546782548"/>
          <c:h val="0.82178595026184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Лист1!$C$2:$C$20</c:f>
              <c:strCache>
                <c:ptCount val="19"/>
                <c:pt idx="0">
                  <c:v>Жетысуская область</c:v>
                </c:pt>
                <c:pt idx="1">
                  <c:v>Туркестанская область</c:v>
                </c:pt>
                <c:pt idx="2">
                  <c:v>Абайская область</c:v>
                </c:pt>
                <c:pt idx="3">
                  <c:v>г.Шымкент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Мангистауская область</c:v>
                </c:pt>
                <c:pt idx="8">
                  <c:v>Карагандинская область</c:v>
                </c:pt>
                <c:pt idx="9">
                  <c:v>ЗКО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7</c:v>
                </c:pt>
                <c:pt idx="1">
                  <c:v>22</c:v>
                </c:pt>
                <c:pt idx="2">
                  <c:v>27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50</c:v>
                </c:pt>
                <c:pt idx="9">
                  <c:v>52</c:v>
                </c:pt>
                <c:pt idx="10">
                  <c:v>54</c:v>
                </c:pt>
                <c:pt idx="11">
                  <c:v>71</c:v>
                </c:pt>
                <c:pt idx="12">
                  <c:v>73</c:v>
                </c:pt>
                <c:pt idx="13">
                  <c:v>77</c:v>
                </c:pt>
                <c:pt idx="14">
                  <c:v>80</c:v>
                </c:pt>
                <c:pt idx="15">
                  <c:v>80</c:v>
                </c:pt>
                <c:pt idx="16">
                  <c:v>128</c:v>
                </c:pt>
                <c:pt idx="17">
                  <c:v>130</c:v>
                </c:pt>
                <c:pt idx="18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E-4F4D-9087-13AAE28CC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50111"/>
        <c:axId val="1"/>
      </c:barChart>
      <c:catAx>
        <c:axId val="1325501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501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096398046849029"/>
          <c:y val="0.12226108246528093"/>
          <c:w val="0.59867382969764571"/>
          <c:h val="0.84155243879252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2020г.'!$A$33:$A$44</c:f>
              <c:strCache>
                <c:ptCount val="12"/>
                <c:pt idx="0">
                  <c:v>Жетысуская область</c:v>
                </c:pt>
                <c:pt idx="1">
                  <c:v>Костанайская область</c:v>
                </c:pt>
                <c:pt idx="2">
                  <c:v>ЗКО</c:v>
                </c:pt>
                <c:pt idx="3">
                  <c:v>г.Астана</c:v>
                </c:pt>
                <c:pt idx="4">
                  <c:v>Мангистауская область</c:v>
                </c:pt>
                <c:pt idx="5">
                  <c:v>Абайская область</c:v>
                </c:pt>
                <c:pt idx="6">
                  <c:v>г.Шымкент</c:v>
                </c:pt>
                <c:pt idx="7">
                  <c:v>г.Алматы</c:v>
                </c:pt>
                <c:pt idx="8">
                  <c:v>Акмолинская область</c:v>
                </c:pt>
                <c:pt idx="9">
                  <c:v>Атырауская область</c:v>
                </c:pt>
                <c:pt idx="10">
                  <c:v>Актюбинская область</c:v>
                </c:pt>
                <c:pt idx="11">
                  <c:v>Алматинская область</c:v>
                </c:pt>
              </c:strCache>
            </c:strRef>
          </c:cat>
          <c:val>
            <c:numRef>
              <c:f>'Одобренные РФ 2020г.'!$B$33:$B$44</c:f>
              <c:numCache>
                <c:formatCode>_-* #\ ##0_р_._-;\-* #\ ##0_р_._-;_-* "-"??_р_._-;_-@_-</c:formatCode>
                <c:ptCount val="12"/>
                <c:pt idx="0">
                  <c:v>14.5</c:v>
                </c:pt>
                <c:pt idx="1">
                  <c:v>20</c:v>
                </c:pt>
                <c:pt idx="2">
                  <c:v>20.191400000000002</c:v>
                </c:pt>
                <c:pt idx="3">
                  <c:v>21.5</c:v>
                </c:pt>
                <c:pt idx="4">
                  <c:v>28.125</c:v>
                </c:pt>
                <c:pt idx="5">
                  <c:v>36.417766999999998</c:v>
                </c:pt>
                <c:pt idx="6">
                  <c:v>44.55</c:v>
                </c:pt>
                <c:pt idx="7">
                  <c:v>50.597999999999999</c:v>
                </c:pt>
                <c:pt idx="8">
                  <c:v>86</c:v>
                </c:pt>
                <c:pt idx="9">
                  <c:v>93</c:v>
                </c:pt>
                <c:pt idx="10">
                  <c:v>172.506643</c:v>
                </c:pt>
                <c:pt idx="1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4-477D-9F69-A08452C43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08351"/>
        <c:axId val="1"/>
      </c:barChart>
      <c:catAx>
        <c:axId val="136508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65083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998645510491057"/>
          <c:y val="0.12821117910310451"/>
          <c:w val="0.60042292152693744"/>
          <c:h val="0.833764475517166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"Евразийский банк"</c:v>
                </c:pt>
                <c:pt idx="1">
                  <c:v>АО «Bereke Bank» </c:v>
                </c:pt>
                <c:pt idx="2">
                  <c:v>АО "ForteBank"</c:v>
                </c:pt>
                <c:pt idx="3">
                  <c:v>АО "Нурбанк"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E-4365-9BCD-E3EC559BC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28015"/>
        <c:axId val="1"/>
      </c:barChart>
      <c:catAx>
        <c:axId val="127628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280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5129972815665439"/>
          <c:y val="0.1220135382983429"/>
          <c:w val="0.60893505648240787"/>
          <c:h val="0.844850054721907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"Нурбанк"</c:v>
                </c:pt>
                <c:pt idx="1">
                  <c:v>АО "ForteBank"</c:v>
                </c:pt>
                <c:pt idx="2">
                  <c:v>АО «Bereke Bank» </c:v>
                </c:pt>
                <c:pt idx="3">
                  <c:v>АО "Евразийский банк"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одобр.бву!$D$29:$D$33</c:f>
              <c:numCache>
                <c:formatCode>_-* #\ ##0.00_р_._-;\-* #\ ##0.00_р_._-;_-* "-"??_р_._-;_-@_-</c:formatCode>
                <c:ptCount val="5"/>
                <c:pt idx="0" formatCode="_-* #\ ##0_р_._-;\-* #\ ##0_р_._-;_-* &quot;-&quot;??_р_._-;_-@_-">
                  <c:v>28.589400000000001</c:v>
                </c:pt>
                <c:pt idx="1">
                  <c:v>55.994866000000002</c:v>
                </c:pt>
                <c:pt idx="2" formatCode="_-* #\ ##0_р_._-;\-* #\ ##0_р_._-;_-* &quot;-&quot;??_р_._-;_-@_-">
                  <c:v>68</c:v>
                </c:pt>
                <c:pt idx="3" formatCode="_-* #\ ##0_р_._-;\-* #\ ##0_р_._-;_-* &quot;-&quot;??_р_._-;_-@_-">
                  <c:v>140.5</c:v>
                </c:pt>
                <c:pt idx="4" formatCode="_-* #\ ##0_р_._-;\-* #\ ##0_р_._-;_-* &quot;-&quot;??_р_._-;_-@_-">
                  <c:v>517.30454399999996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C-48BA-AB76-06C08A45C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6505471"/>
        <c:axId val="1"/>
      </c:barChart>
      <c:catAx>
        <c:axId val="136505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65054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F6-4692-99FB-70EBC3EBA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F6-4692-99FB-70EBC3EBA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F6-4692-99FB-70EBC3EBA8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F6-4692-99FB-70EBC3EBA8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AF6-4692-99FB-70EBC3EBA8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AF6-4692-99FB-70EBC3EBA8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AF6-4692-99FB-70EBC3EBA8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AF6-4692-99FB-70EBC3EBA8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AF6-4692-99FB-70EBC3EBA8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AF6-4692-99FB-70EBC3EBA8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AF6-4692-99FB-70EBC3EBA80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AF6-4692-99FB-70EBC3EBA80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AF6-4692-99FB-70EBC3EBA80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AF6-4692-99FB-70EBC3EBA80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AF6-4692-99FB-70EBC3EBA80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AF6-4692-99FB-70EBC3EBA80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AF6-4692-99FB-70EBC3EBA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3.432411351823203E-2</c:v>
                </c:pt>
                <c:pt idx="1">
                  <c:v>3.4163069388171269E-3</c:v>
                </c:pt>
                <c:pt idx="2">
                  <c:v>0.10305129177770402</c:v>
                </c:pt>
                <c:pt idx="3">
                  <c:v>3.9808661363335161E-3</c:v>
                </c:pt>
                <c:pt idx="4">
                  <c:v>1.9025438158061481E-3</c:v>
                </c:pt>
                <c:pt idx="5">
                  <c:v>0.11085261570175255</c:v>
                </c:pt>
                <c:pt idx="6">
                  <c:v>0.48825417561856871</c:v>
                </c:pt>
                <c:pt idx="7">
                  <c:v>3.1814636305087185E-2</c:v>
                </c:pt>
                <c:pt idx="8">
                  <c:v>7.406995596854464E-2</c:v>
                </c:pt>
                <c:pt idx="9">
                  <c:v>3.7371888752121794E-3</c:v>
                </c:pt>
                <c:pt idx="10">
                  <c:v>5.6069483018261056E-2</c:v>
                </c:pt>
                <c:pt idx="11">
                  <c:v>1.6671072842028581E-2</c:v>
                </c:pt>
                <c:pt idx="12">
                  <c:v>7.341253375172393E-3</c:v>
                </c:pt>
                <c:pt idx="13">
                  <c:v>2.4251729344362691E-2</c:v>
                </c:pt>
                <c:pt idx="14">
                  <c:v>7.903733183289333E-3</c:v>
                </c:pt>
                <c:pt idx="15">
                  <c:v>1.4988312056648016E-2</c:v>
                </c:pt>
                <c:pt idx="16">
                  <c:v>1.7370721524179719E-2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AF6-4692-99FB-70EBC3EBA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 b="1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rPr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71128608925"/>
          <c:y val="4.46236034654960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955097428527286"/>
          <c:y val="0.1402806503693064"/>
          <c:w val="0.51647739704810824"/>
          <c:h val="0.823109824356784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Абайская область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Костанайская область</c:v>
                </c:pt>
                <c:pt idx="10">
                  <c:v>Павлодарская область</c:v>
                </c:pt>
                <c:pt idx="11">
                  <c:v>ЗКО</c:v>
                </c:pt>
                <c:pt idx="12">
                  <c:v>Алматинская область</c:v>
                </c:pt>
                <c:pt idx="13">
                  <c:v>СКО</c:v>
                </c:pt>
                <c:pt idx="14">
                  <c:v>Акмолинская область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##0.0_р_._-;\-* #\ ##0.0_р_._-;_-* "-"??_р_._-;_-@_-</c:formatCode>
                <c:ptCount val="19"/>
                <c:pt idx="0">
                  <c:v>0.26723926999999997</c:v>
                </c:pt>
                <c:pt idx="1">
                  <c:v>0.76662837329</c:v>
                </c:pt>
                <c:pt idx="2">
                  <c:v>0.89320501196000002</c:v>
                </c:pt>
                <c:pt idx="3">
                  <c:v>0.94347884000000004</c:v>
                </c:pt>
                <c:pt idx="4">
                  <c:v>1.22473973745</c:v>
                </c:pt>
                <c:pt idx="5">
                  <c:v>1.2924586600000001</c:v>
                </c:pt>
                <c:pt idx="6">
                  <c:v>1.3350241839999999</c:v>
                </c:pt>
                <c:pt idx="7">
                  <c:v>1.3915509934900001</c:v>
                </c:pt>
                <c:pt idx="8">
                  <c:v>1.4944903624200001</c:v>
                </c:pt>
                <c:pt idx="9">
                  <c:v>1.7222955600000001</c:v>
                </c:pt>
                <c:pt idx="10">
                  <c:v>1.9761839906800001</c:v>
                </c:pt>
                <c:pt idx="11">
                  <c:v>2.0509345290000001</c:v>
                </c:pt>
                <c:pt idx="12">
                  <c:v>2.19337596033</c:v>
                </c:pt>
                <c:pt idx="13">
                  <c:v>2.2337414729999998</c:v>
                </c:pt>
                <c:pt idx="14">
                  <c:v>2.309551248</c:v>
                </c:pt>
                <c:pt idx="15">
                  <c:v>2.5922257800000001</c:v>
                </c:pt>
                <c:pt idx="16">
                  <c:v>4.060413305</c:v>
                </c:pt>
                <c:pt idx="17">
                  <c:v>4.6747982285100003</c:v>
                </c:pt>
                <c:pt idx="18">
                  <c:v>9.1820596940900003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B-4C5B-96FB-DB230EF64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59663"/>
        <c:axId val="1"/>
      </c:barChart>
      <c:catAx>
        <c:axId val="21515966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21515966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 algn="ctr">
        <a:defRPr lang="en-US" sz="900" b="0" i="0" u="none" strike="noStrike" kern="1200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1400041728634"/>
          <c:y val="0.10431339775068466"/>
          <c:w val="0.57139944806787146"/>
          <c:h val="0.8410672341070389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18</c:v>
                </c:pt>
                <c:pt idx="11">
                  <c:v>32</c:v>
                </c:pt>
                <c:pt idx="12">
                  <c:v>47</c:v>
                </c:pt>
                <c:pt idx="13">
                  <c:v>63</c:v>
                </c:pt>
                <c:pt idx="14">
                  <c:v>83</c:v>
                </c:pt>
                <c:pt idx="15">
                  <c:v>92</c:v>
                </c:pt>
                <c:pt idx="16">
                  <c:v>111</c:v>
                </c:pt>
                <c:pt idx="17">
                  <c:v>117</c:v>
                </c:pt>
                <c:pt idx="18">
                  <c:v>137</c:v>
                </c:pt>
                <c:pt idx="19">
                  <c:v>186</c:v>
                </c:pt>
                <c:pt idx="2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D-4731-A3E3-CBF1AA6F61FB}"/>
            </c:ext>
          </c:extLst>
        </c:ser>
        <c:ser>
          <c:idx val="0"/>
          <c:order val="1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ДБ "Альфа Банк"</c:v>
                </c:pt>
                <c:pt idx="15">
                  <c:v>АО "ForteBank"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18</c:v>
                </c:pt>
                <c:pt idx="11">
                  <c:v>32</c:v>
                </c:pt>
                <c:pt idx="12">
                  <c:v>47</c:v>
                </c:pt>
                <c:pt idx="13">
                  <c:v>63</c:v>
                </c:pt>
                <c:pt idx="14">
                  <c:v>83</c:v>
                </c:pt>
                <c:pt idx="15">
                  <c:v>92</c:v>
                </c:pt>
                <c:pt idx="16">
                  <c:v>111</c:v>
                </c:pt>
                <c:pt idx="17">
                  <c:v>117</c:v>
                </c:pt>
                <c:pt idx="18">
                  <c:v>137</c:v>
                </c:pt>
                <c:pt idx="19">
                  <c:v>186</c:v>
                </c:pt>
                <c:pt idx="2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D-4731-A3E3-CBF1AA6F6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93231"/>
        <c:axId val="1"/>
      </c:barChart>
      <c:catAx>
        <c:axId val="20439323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3932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55594836357"/>
          <c:y val="8.79116525528648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6667459010443274"/>
          <c:y val="0.10465389765551952"/>
          <c:w val="0.3731213268104937"/>
          <c:h val="0.859157537699076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8B-4156-866F-CA312C1B277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"Bank RBK"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 formatCode="#,##0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1.150293655</c:v>
                </c:pt>
                <c:pt idx="12">
                  <c:v>2.4663954989999999</c:v>
                </c:pt>
                <c:pt idx="13">
                  <c:v>2.4746397604099997</c:v>
                </c:pt>
                <c:pt idx="14">
                  <c:v>2.55883068833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4.2062391685499998</c:v>
                </c:pt>
                <c:pt idx="18">
                  <c:v>4.9932577350000003</c:v>
                </c:pt>
                <c:pt idx="19">
                  <c:v>5.6716823549999997</c:v>
                </c:pt>
                <c:pt idx="20">
                  <c:v>10.984219403739999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B-4156-866F-CA312C1B2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89871"/>
        <c:axId val="1"/>
      </c:barChart>
      <c:catAx>
        <c:axId val="2043898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20438987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128890208816996"/>
          <c:y val="0.11606627276543496"/>
          <c:w val="0.54357110913635487"/>
          <c:h val="0.859411306200397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Лист4!$A$3:$A$18</c:f>
              <c:strCache>
                <c:ptCount val="16"/>
                <c:pt idx="0">
                  <c:v>Мангистауская область</c:v>
                </c:pt>
                <c:pt idx="1">
                  <c:v>Акмолинская область</c:v>
                </c:pt>
                <c:pt idx="2">
                  <c:v>Атырауская область</c:v>
                </c:pt>
                <c:pt idx="3">
                  <c:v>Кызылординская область</c:v>
                </c:pt>
                <c:pt idx="4">
                  <c:v>СКО</c:v>
                </c:pt>
                <c:pt idx="5">
                  <c:v>Актюбинская область</c:v>
                </c:pt>
                <c:pt idx="6">
                  <c:v>Алматинская область</c:v>
                </c:pt>
                <c:pt idx="7">
                  <c:v>Костанайская область</c:v>
                </c:pt>
                <c:pt idx="8">
                  <c:v>Павлодарская область</c:v>
                </c:pt>
                <c:pt idx="9">
                  <c:v>г.Шымкент</c:v>
                </c:pt>
                <c:pt idx="10">
                  <c:v>ВКО</c:v>
                </c:pt>
                <c:pt idx="11">
                  <c:v>Жетысуская область</c:v>
                </c:pt>
                <c:pt idx="12">
                  <c:v>Абайская область</c:v>
                </c:pt>
                <c:pt idx="13">
                  <c:v>ЗКО</c:v>
                </c:pt>
                <c:pt idx="14">
                  <c:v>г.Астана</c:v>
                </c:pt>
                <c:pt idx="15">
                  <c:v>г.Алматы</c:v>
                </c:pt>
              </c:strCache>
            </c:strRef>
          </c:cat>
          <c:val>
            <c:numRef>
              <c:f>Лист4!$B$3:$B$18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1-49A1-87FC-5A7F30649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92751"/>
        <c:axId val="1"/>
      </c:barChart>
      <c:catAx>
        <c:axId val="2043927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3927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AE-4A60-848C-EB081670507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Лист4!$A$25:$A$40</c:f>
              <c:strCache>
                <c:ptCount val="16"/>
                <c:pt idx="0">
                  <c:v>СКО</c:v>
                </c:pt>
                <c:pt idx="1">
                  <c:v>Актюбинская область</c:v>
                </c:pt>
                <c:pt idx="2">
                  <c:v>Атырауская область</c:v>
                </c:pt>
                <c:pt idx="3">
                  <c:v>Алматинская область</c:v>
                </c:pt>
                <c:pt idx="4">
                  <c:v>Кызылординская область</c:v>
                </c:pt>
                <c:pt idx="5">
                  <c:v>ВКО</c:v>
                </c:pt>
                <c:pt idx="6">
                  <c:v>Костанайская область</c:v>
                </c:pt>
                <c:pt idx="7">
                  <c:v>Павлодарская область</c:v>
                </c:pt>
                <c:pt idx="8">
                  <c:v>Мангистауская область</c:v>
                </c:pt>
                <c:pt idx="9">
                  <c:v>г.Шымкент</c:v>
                </c:pt>
                <c:pt idx="10">
                  <c:v>Абайская область</c:v>
                </c:pt>
                <c:pt idx="11">
                  <c:v>Жетысуская область</c:v>
                </c:pt>
                <c:pt idx="12">
                  <c:v>г.Астана</c:v>
                </c:pt>
                <c:pt idx="13">
                  <c:v>Акмолинская область</c:v>
                </c:pt>
                <c:pt idx="14">
                  <c:v>ЗКО</c:v>
                </c:pt>
                <c:pt idx="15">
                  <c:v>г.Алматы</c:v>
                </c:pt>
              </c:strCache>
            </c:strRef>
          </c:cat>
          <c:val>
            <c:numRef>
              <c:f>Лист4!$B$25:$B$40</c:f>
              <c:numCache>
                <c:formatCode>_-* #\ ##0_р_._-;\-* #\ ##0_р_._-;_-* "-"??_р_._-;_-@_-</c:formatCode>
                <c:ptCount val="16"/>
                <c:pt idx="0">
                  <c:v>45.75</c:v>
                </c:pt>
                <c:pt idx="1">
                  <c:v>60.476725000000002</c:v>
                </c:pt>
                <c:pt idx="2">
                  <c:v>66</c:v>
                </c:pt>
                <c:pt idx="3">
                  <c:v>75</c:v>
                </c:pt>
                <c:pt idx="4">
                  <c:v>81.934799999999996</c:v>
                </c:pt>
                <c:pt idx="5">
                  <c:v>88.458347000000003</c:v>
                </c:pt>
                <c:pt idx="6">
                  <c:v>97.2</c:v>
                </c:pt>
                <c:pt idx="7">
                  <c:v>103.23696</c:v>
                </c:pt>
                <c:pt idx="8">
                  <c:v>107.5</c:v>
                </c:pt>
                <c:pt idx="9">
                  <c:v>121</c:v>
                </c:pt>
                <c:pt idx="10" formatCode="#,##0">
                  <c:v>125.7409</c:v>
                </c:pt>
                <c:pt idx="11">
                  <c:v>180.99867</c:v>
                </c:pt>
                <c:pt idx="12">
                  <c:v>258.75764199999998</c:v>
                </c:pt>
                <c:pt idx="13">
                  <c:v>282.14999999999998</c:v>
                </c:pt>
                <c:pt idx="14">
                  <c:v>359.113471</c:v>
                </c:pt>
                <c:pt idx="15">
                  <c:v>426.36581167999998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E-4A60-848C-EB0816705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82191"/>
        <c:axId val="1"/>
      </c:barChart>
      <c:catAx>
        <c:axId val="20438219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2043821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9.5673154063289259E-2"/>
          <c:y val="2.122015915119363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"Евразийский банк"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"Народный Банк Казахастана"</c:v>
                </c:pt>
                <c:pt idx="4">
                  <c:v>АО "First Heartland Jusan Bank"</c:v>
                </c:pt>
                <c:pt idx="5">
                  <c:v>АО «Bereke Bank» 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13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9-4227-BAD6-D74411A86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33295"/>
        <c:axId val="1"/>
      </c:barChart>
      <c:catAx>
        <c:axId val="127633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332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65616100642676"/>
          <c:y val="0.13478384668650306"/>
          <c:w val="0.51597710124175467"/>
          <c:h val="0.824175122439592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Лист5.!$J$2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Лист5.!$I$3:$I$10</c:f>
              <c:strCache>
                <c:ptCount val="8"/>
                <c:pt idx="0">
                  <c:v>АО "Bank RBK"</c:v>
                </c:pt>
                <c:pt idx="1">
                  <c:v>АО "Нурбанк"</c:v>
                </c:pt>
                <c:pt idx="2">
                  <c:v>АО "Народный Банк Казахастана"</c:v>
                </c:pt>
                <c:pt idx="3">
                  <c:v>АО "Евразийский банк"</c:v>
                </c:pt>
                <c:pt idx="4">
                  <c:v>АО «Bereke Bank» </c:v>
                </c:pt>
                <c:pt idx="5">
                  <c:v>АО "First Heartland Jusan Bank"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Лист5.!$J$3:$J$10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77.150000000000006</c:v>
                </c:pt>
                <c:pt idx="2">
                  <c:v>79.19426</c:v>
                </c:pt>
                <c:pt idx="3">
                  <c:v>79.393249999999995</c:v>
                </c:pt>
                <c:pt idx="4">
                  <c:v>204.96199100000001</c:v>
                </c:pt>
                <c:pt idx="5">
                  <c:v>479.4178</c:v>
                </c:pt>
                <c:pt idx="6">
                  <c:v>506.76021200000002</c:v>
                </c:pt>
                <c:pt idx="7">
                  <c:v>1013.8359716800001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6-4F93-8D5C-59F73E4FF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631375"/>
        <c:axId val="1"/>
      </c:barChart>
      <c:catAx>
        <c:axId val="1276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276313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2020г.'!$A$3:$A$14</c:f>
              <c:strCache>
                <c:ptCount val="12"/>
                <c:pt idx="0">
                  <c:v>Акмолинская область</c:v>
                </c:pt>
                <c:pt idx="1">
                  <c:v>Атырауская область</c:v>
                </c:pt>
                <c:pt idx="2">
                  <c:v>Костанайская область</c:v>
                </c:pt>
                <c:pt idx="3">
                  <c:v>Мангистауская область</c:v>
                </c:pt>
                <c:pt idx="4">
                  <c:v>Жетысуская область</c:v>
                </c:pt>
                <c:pt idx="5">
                  <c:v>Актюбинская область</c:v>
                </c:pt>
                <c:pt idx="6">
                  <c:v>Алматинская область</c:v>
                </c:pt>
                <c:pt idx="7">
                  <c:v>ЗКО</c:v>
                </c:pt>
                <c:pt idx="8">
                  <c:v>г.Шымкент</c:v>
                </c:pt>
                <c:pt idx="9">
                  <c:v>г.Алматы</c:v>
                </c:pt>
                <c:pt idx="10">
                  <c:v>г.Астана</c:v>
                </c:pt>
                <c:pt idx="11">
                  <c:v>Абайская область</c:v>
                </c:pt>
              </c:strCache>
            </c:strRef>
          </c:cat>
          <c:val>
            <c:numRef>
              <c:f>'Одобренные РФ 2020г.'!$B$3:$B$14</c:f>
              <c:numCache>
                <c:formatCode>General</c:formatCode>
                <c:ptCount val="12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 formatCode="#,##0">
                  <c:v>2</c:v>
                </c:pt>
                <c:pt idx="8" formatCode="#,##0">
                  <c:v>2</c:v>
                </c:pt>
                <c:pt idx="9" formatCode="#,##0">
                  <c:v>2</c:v>
                </c:pt>
                <c:pt idx="10">
                  <c:v>2</c:v>
                </c:pt>
                <c:pt idx="11" formatCode="#,##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1-4ECD-9FFA-0A2291E5A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24191"/>
        <c:axId val="1"/>
      </c:barChart>
      <c:catAx>
        <c:axId val="13652419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65241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64933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1 302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1 280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01.06.2024г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5027"/>
              </p:ext>
            </p:extLst>
          </p:nvPr>
        </p:nvGraphicFramePr>
        <p:xfrm>
          <a:off x="468923" y="4647540"/>
          <a:ext cx="9262306" cy="12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6,2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1 280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96,7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42,6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2A19661-1D03-D101-B669-A6D2C13EA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460566"/>
              </p:ext>
            </p:extLst>
          </p:nvPr>
        </p:nvGraphicFramePr>
        <p:xfrm>
          <a:off x="683812" y="1433273"/>
          <a:ext cx="5412188" cy="409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1FE9B97-8375-FB20-CD19-B30AA380B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48545"/>
              </p:ext>
            </p:extLst>
          </p:nvPr>
        </p:nvGraphicFramePr>
        <p:xfrm>
          <a:off x="6384897" y="1433273"/>
          <a:ext cx="5123291" cy="42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1688C3F-1FD3-2A62-3FF0-3A70884D3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202445"/>
              </p:ext>
            </p:extLst>
          </p:nvPr>
        </p:nvGraphicFramePr>
        <p:xfrm>
          <a:off x="435428" y="1463752"/>
          <a:ext cx="5536002" cy="411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06DADE9-A9E3-CDF5-9AF8-09E6D7E573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678554"/>
              </p:ext>
            </p:extLst>
          </p:nvPr>
        </p:nvGraphicFramePr>
        <p:xfrm>
          <a:off x="6292133" y="1463753"/>
          <a:ext cx="5388331" cy="415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3" y="5670499"/>
            <a:ext cx="11327956" cy="64283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–, г. Алматы,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Западно-Казахстанская область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AD7E050-9F29-3842-D237-5836AE641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396456"/>
              </p:ext>
            </p:extLst>
          </p:nvPr>
        </p:nvGraphicFramePr>
        <p:xfrm>
          <a:off x="725703" y="1462292"/>
          <a:ext cx="5192202" cy="40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3B8E750-1116-FE98-419C-4C36F81BC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014112"/>
              </p:ext>
            </p:extLst>
          </p:nvPr>
        </p:nvGraphicFramePr>
        <p:xfrm>
          <a:off x="6274096" y="1601499"/>
          <a:ext cx="5287099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Банк Центр 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Fortebank"»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992CB7B-4A30-1251-30DA-CF898FAD4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21001"/>
              </p:ext>
            </p:extLst>
          </p:nvPr>
        </p:nvGraphicFramePr>
        <p:xfrm>
          <a:off x="621950" y="1356085"/>
          <a:ext cx="5222259" cy="395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2C5361F-EBEB-783F-EA0B-42C5D8893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638057"/>
              </p:ext>
            </p:extLst>
          </p:nvPr>
        </p:nvGraphicFramePr>
        <p:xfrm>
          <a:off x="5899868" y="1414356"/>
          <a:ext cx="5557962" cy="389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99870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01.06.2024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22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2 345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810 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B0BF307-0456-7FC1-A175-CA1248B93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26383"/>
              </p:ext>
            </p:extLst>
          </p:nvPr>
        </p:nvGraphicFramePr>
        <p:xfrm>
          <a:off x="506085" y="1512362"/>
          <a:ext cx="5306318" cy="378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625903-CCA1-F465-DEEE-CC0792BBC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137080"/>
              </p:ext>
            </p:extLst>
          </p:nvPr>
        </p:nvGraphicFramePr>
        <p:xfrm>
          <a:off x="5812402" y="1512361"/>
          <a:ext cx="5430741" cy="383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521233"/>
            <a:ext cx="11016754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«Нурбанк»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Евразийский банк»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C804B1-68BF-07D2-DA91-F306E6853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14443"/>
              </p:ext>
            </p:extLst>
          </p:nvPr>
        </p:nvGraphicFramePr>
        <p:xfrm>
          <a:off x="485029" y="1545541"/>
          <a:ext cx="5438693" cy="386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00D3D59-61FD-7481-78E0-4F65D7C5F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884686"/>
              </p:ext>
            </p:extLst>
          </p:nvPr>
        </p:nvGraphicFramePr>
        <p:xfrm>
          <a:off x="5995283" y="1545541"/>
          <a:ext cx="5199318" cy="386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6721" y="5659485"/>
            <a:ext cx="11289030" cy="5888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1 302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99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43,4  млрд. тенге.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024028"/>
              </p:ext>
            </p:extLst>
          </p:nvPr>
        </p:nvGraphicFramePr>
        <p:xfrm>
          <a:off x="426722" y="1040615"/>
          <a:ext cx="11289030" cy="461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8138</TotalTime>
  <Words>500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192</cp:revision>
  <cp:lastPrinted>2024-06-12T03:43:17Z</cp:lastPrinted>
  <dcterms:created xsi:type="dcterms:W3CDTF">2023-03-01T03:39:42Z</dcterms:created>
  <dcterms:modified xsi:type="dcterms:W3CDTF">2024-06-13T04:42:19Z</dcterms:modified>
</cp:coreProperties>
</file>